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0" r:id="rId17"/>
    <p:sldId id="273" r:id="rId18"/>
    <p:sldId id="274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CODRFoWZkw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7EF4-2741-4994-94A3-99FD3CF802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Basic First Aid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7FF5B-C5F3-4878-9733-DA56002F16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04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8EB8-06A2-48E6-94A5-DC3F3BA23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Issues Around First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2C6A9-5460-4D52-B513-7A5EB3725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74573"/>
            <a:ext cx="10353762" cy="4611757"/>
          </a:xfrm>
        </p:spPr>
        <p:txBody>
          <a:bodyPr>
            <a:normAutofit/>
          </a:bodyPr>
          <a:lstStyle/>
          <a:p>
            <a:r>
              <a:rPr lang="en-US" dirty="0"/>
              <a:t>First Aiders must:</a:t>
            </a:r>
          </a:p>
          <a:p>
            <a:pPr lvl="1"/>
            <a:r>
              <a:rPr lang="en-US" dirty="0"/>
              <a:t>Get permission to help</a:t>
            </a:r>
          </a:p>
          <a:p>
            <a:pPr lvl="2"/>
            <a:r>
              <a:rPr lang="en-US" dirty="0"/>
              <a:t>Assumed consent if the victim is unresponsive or a young child with no caregiver</a:t>
            </a:r>
          </a:p>
          <a:p>
            <a:pPr lvl="1"/>
            <a:r>
              <a:rPr lang="en-US" dirty="0"/>
              <a:t>Only give care they are trained to provide</a:t>
            </a:r>
          </a:p>
          <a:p>
            <a:pPr lvl="1"/>
            <a:r>
              <a:rPr lang="en-US" dirty="0"/>
              <a:t>Continue Care</a:t>
            </a:r>
          </a:p>
          <a:p>
            <a:pPr lvl="2"/>
            <a:r>
              <a:rPr lang="en-US" dirty="0"/>
              <a:t>Give care until another trained person takes over, too tired to continue,                                              scene becomes unsafe, person no longer needs first aid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8F7F2D-F8B7-4428-B9B8-4FAF0AE33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727" y="3216038"/>
            <a:ext cx="2808576" cy="337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16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8291-7FBE-47AF-8B7F-D52E1DB6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Lowering Risk of Infection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12E091-95E4-42A1-AF08-8F7C238E1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0050"/>
            <a:ext cx="10353762" cy="5059289"/>
          </a:xfrm>
        </p:spPr>
        <p:txBody>
          <a:bodyPr>
            <a:normAutofit/>
          </a:bodyPr>
          <a:lstStyle/>
          <a:p>
            <a:r>
              <a:rPr lang="en-US" dirty="0"/>
              <a:t>For first aider:</a:t>
            </a:r>
          </a:p>
          <a:p>
            <a:pPr lvl="1"/>
            <a:r>
              <a:rPr lang="en-US" dirty="0"/>
              <a:t>Wear gloves – do not touch outside of the glove when removing </a:t>
            </a:r>
          </a:p>
          <a:p>
            <a:pPr lvl="1"/>
            <a:r>
              <a:rPr lang="en-US" dirty="0"/>
              <a:t>Wash your hands</a:t>
            </a:r>
          </a:p>
          <a:p>
            <a:pPr lvl="1"/>
            <a:r>
              <a:rPr lang="en-US" dirty="0"/>
              <a:t>Use a face mask</a:t>
            </a:r>
          </a:p>
          <a:p>
            <a:r>
              <a:rPr lang="en-US" dirty="0"/>
              <a:t>For victim:</a:t>
            </a:r>
          </a:p>
          <a:p>
            <a:pPr lvl="1"/>
            <a:r>
              <a:rPr lang="en-US" dirty="0"/>
              <a:t>First aider uses gloves and a mask</a:t>
            </a:r>
          </a:p>
          <a:p>
            <a:pPr lvl="1"/>
            <a:r>
              <a:rPr lang="en-US" dirty="0"/>
              <a:t>Use clean/sterile dressings</a:t>
            </a:r>
          </a:p>
          <a:p>
            <a:pPr lvl="1"/>
            <a:r>
              <a:rPr lang="en-US" dirty="0"/>
              <a:t>Check circulation below  the injury before and after applying a bandage</a:t>
            </a:r>
          </a:p>
          <a:p>
            <a:pPr lvl="1"/>
            <a:r>
              <a:rPr lang="en-US" dirty="0"/>
              <a:t>If blood soaks through, apply more bandages over existing ones</a:t>
            </a:r>
          </a:p>
          <a:p>
            <a:pPr lvl="1"/>
            <a:r>
              <a:rPr lang="en-US" dirty="0"/>
              <a:t>Monitor open wounds for infection</a:t>
            </a:r>
          </a:p>
          <a:p>
            <a:pPr lvl="2"/>
            <a:r>
              <a:rPr lang="en-US" dirty="0"/>
              <a:t>Look for redness, swelling, or discharge and get medical attention if infection is suspected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E0BC5-1A63-4A0E-8C62-F72559E6C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445" y="1653902"/>
            <a:ext cx="4095969" cy="245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1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7C62-C89F-4AD3-836C-9A28A5839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Check, Call,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0DFFB-BBDC-44D8-A8DF-F40248735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31235"/>
            <a:ext cx="10353762" cy="50225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Check</a:t>
            </a:r>
          </a:p>
          <a:p>
            <a:pPr lvl="1"/>
            <a:r>
              <a:rPr lang="en-US" dirty="0"/>
              <a:t>Scene safe?</a:t>
            </a:r>
          </a:p>
          <a:p>
            <a:pPr lvl="1"/>
            <a:r>
              <a:rPr lang="en-US" dirty="0"/>
              <a:t>Clues to what happened?</a:t>
            </a:r>
          </a:p>
          <a:p>
            <a:pPr lvl="1"/>
            <a:r>
              <a:rPr lang="en-US" dirty="0"/>
              <a:t>Is the person responsive?</a:t>
            </a:r>
          </a:p>
          <a:p>
            <a:pPr lvl="1"/>
            <a:r>
              <a:rPr lang="en-US" dirty="0"/>
              <a:t>Checks ABCs</a:t>
            </a:r>
          </a:p>
          <a:p>
            <a:pPr lvl="2"/>
            <a:r>
              <a:rPr lang="en-US" dirty="0"/>
              <a:t>Airway – if it is not open, head-tilt/chin lift</a:t>
            </a:r>
          </a:p>
          <a:p>
            <a:pPr lvl="2"/>
            <a:r>
              <a:rPr lang="en-US" dirty="0"/>
              <a:t>Breathing – watch chest for 5-10 seconds</a:t>
            </a:r>
          </a:p>
          <a:p>
            <a:pPr lvl="2"/>
            <a:r>
              <a:rPr lang="en-US" dirty="0"/>
              <a:t>Circulation – quickly check for life-threatening bleeding</a:t>
            </a:r>
          </a:p>
          <a:p>
            <a:r>
              <a:rPr lang="en-US" dirty="0"/>
              <a:t>Call </a:t>
            </a:r>
          </a:p>
          <a:p>
            <a:pPr lvl="1"/>
            <a:r>
              <a:rPr lang="en-US" dirty="0"/>
              <a:t>If the person is unresponsive or has life-threatening condition call 911</a:t>
            </a:r>
          </a:p>
          <a:p>
            <a:r>
              <a:rPr lang="en-US" dirty="0"/>
              <a:t>Care</a:t>
            </a:r>
          </a:p>
          <a:p>
            <a:pPr lvl="1"/>
            <a:r>
              <a:rPr lang="en-US" dirty="0"/>
              <a:t>Care for life-threatening conditions first</a:t>
            </a:r>
          </a:p>
          <a:p>
            <a:pPr lvl="1"/>
            <a:r>
              <a:rPr lang="en-US" dirty="0"/>
              <a:t>Monitor, keep victim comfortable, put them in the recovery position if necessary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475FB-5317-473A-87BA-1479C1DCF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583" y="1885937"/>
            <a:ext cx="5271557" cy="174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66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45FB8-F705-406A-8850-3C7ED3FFF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D9666-1793-42E2-9856-B9FDB0CE2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Life-threatening condition</a:t>
            </a:r>
          </a:p>
          <a:p>
            <a:r>
              <a:rPr lang="en-US" dirty="0"/>
              <a:t>Look for</a:t>
            </a:r>
          </a:p>
          <a:p>
            <a:pPr lvl="1"/>
            <a:r>
              <a:rPr lang="en-US" dirty="0"/>
              <a:t>Anxiety, confusion, cool clammy skin, pale skin, weakness, rapid breathing, excessive thirst (do not give them anything to drink), nausea/vomiting, drowsiness or loss of responsiveness</a:t>
            </a:r>
          </a:p>
          <a:p>
            <a:r>
              <a:rPr lang="en-US" dirty="0"/>
              <a:t>Call 911</a:t>
            </a:r>
          </a:p>
          <a:p>
            <a:r>
              <a:rPr lang="en-US" dirty="0"/>
              <a:t>Care:</a:t>
            </a:r>
          </a:p>
          <a:p>
            <a:pPr lvl="1"/>
            <a:r>
              <a:rPr lang="en-US" dirty="0"/>
              <a:t>Treat suspected cause of shock</a:t>
            </a:r>
          </a:p>
          <a:p>
            <a:pPr lvl="1"/>
            <a:r>
              <a:rPr lang="en-US" dirty="0"/>
              <a:t>Provide continued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8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E91B75-5B9A-4750-A052-EF8716A4A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98" t="18438" r="4131" b="9136"/>
          <a:stretch/>
        </p:blipFill>
        <p:spPr>
          <a:xfrm>
            <a:off x="9223535" y="0"/>
            <a:ext cx="2968465" cy="3094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EDEAD9-5D23-401B-87B1-25BB746E9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B9DAB-2409-4035-A628-8D122FC54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378226"/>
            <a:ext cx="10353762" cy="5380383"/>
          </a:xfrm>
        </p:spPr>
        <p:txBody>
          <a:bodyPr>
            <a:normAutofit/>
          </a:bodyPr>
          <a:lstStyle/>
          <a:p>
            <a:r>
              <a:rPr lang="en-US" dirty="0"/>
              <a:t>If the person is able to cough/speak encourage them to cough</a:t>
            </a:r>
          </a:p>
          <a:p>
            <a:r>
              <a:rPr lang="en-US" dirty="0"/>
              <a:t>If the airway becomes blocked</a:t>
            </a:r>
          </a:p>
          <a:p>
            <a:pPr lvl="1"/>
            <a:r>
              <a:rPr lang="en-US" dirty="0"/>
              <a:t>Call 911</a:t>
            </a:r>
          </a:p>
          <a:p>
            <a:pPr lvl="1"/>
            <a:r>
              <a:rPr lang="en-US" dirty="0"/>
              <a:t>Alternate between two of the following</a:t>
            </a:r>
          </a:p>
          <a:p>
            <a:pPr lvl="2"/>
            <a:r>
              <a:rPr lang="en-US" dirty="0"/>
              <a:t>Back blows – support front of victim and give 5 firm back blows between shoulder blades</a:t>
            </a:r>
          </a:p>
          <a:p>
            <a:pPr lvl="2"/>
            <a:r>
              <a:rPr lang="en-US" dirty="0"/>
              <a:t>Abdominal thrusts – place your fist above the bellybutton and give 5 quick inward and upward thrusts</a:t>
            </a:r>
          </a:p>
          <a:p>
            <a:pPr lvl="2"/>
            <a:r>
              <a:rPr lang="en-US" dirty="0"/>
              <a:t>Chest thrusts – place your fist in the middle of victim’s chest and pull back quickly 5 times</a:t>
            </a:r>
          </a:p>
          <a:p>
            <a:pPr lvl="1"/>
            <a:r>
              <a:rPr lang="en-US" dirty="0"/>
              <a:t>If the victim is a baby </a:t>
            </a:r>
          </a:p>
          <a:p>
            <a:pPr lvl="2"/>
            <a:r>
              <a:rPr lang="en-US" dirty="0"/>
              <a:t>Sit or kneel with baby face down on your forearm and supporting the head, give 5 back blows. </a:t>
            </a:r>
          </a:p>
          <a:p>
            <a:pPr lvl="2"/>
            <a:r>
              <a:rPr lang="en-US" dirty="0"/>
              <a:t> If the object doesn’t come out flip the baby (making sure to support the head), and use 2 fingers or knuckles to give 5 chest compressions</a:t>
            </a:r>
          </a:p>
          <a:p>
            <a:pPr lvl="2"/>
            <a:r>
              <a:rPr lang="en-US" dirty="0"/>
              <a:t>Repeat until object is removed or baby becomes unresponsive</a:t>
            </a:r>
          </a:p>
          <a:p>
            <a:pPr lvl="1"/>
            <a:r>
              <a:rPr lang="en-US" dirty="0"/>
              <a:t>If you are by yourself call 911 and perform abdominal thrusts against an object such as a chair</a:t>
            </a:r>
          </a:p>
          <a:p>
            <a:pPr lvl="1"/>
            <a:r>
              <a:rPr lang="en-US" dirty="0"/>
              <a:t>If the victim becomes unresponsive, ensure 911 has been called and begin CPR</a:t>
            </a:r>
          </a:p>
        </p:txBody>
      </p:sp>
    </p:spTree>
    <p:extLst>
      <p:ext uri="{BB962C8B-B14F-4D97-AF65-F5344CB8AC3E}">
        <p14:creationId xmlns:p14="http://schemas.microsoft.com/office/powerpoint/2010/main" val="1550816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DF12-A55D-4E1A-BD82-5328F3C27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Circulation Emergencies: Stroke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A11B7-8A4F-4317-9113-FD95E40E8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Occurs when blood flow to part of the brain is interrupted</a:t>
            </a:r>
          </a:p>
          <a:p>
            <a:r>
              <a:rPr lang="en-US" dirty="0"/>
              <a:t>Look for </a:t>
            </a:r>
          </a:p>
          <a:p>
            <a:pPr lvl="1"/>
            <a:r>
              <a:rPr lang="en-US" dirty="0"/>
              <a:t>Dizziness or confusion, unresponsiveness, loss of bladder or bowl control</a:t>
            </a:r>
          </a:p>
          <a:p>
            <a:pPr lvl="1"/>
            <a:r>
              <a:rPr lang="en-US" dirty="0"/>
              <a:t>FAST: Face (numbness or weakness – especially on one side), Arm (numbness or weakness – especially on one side), Speech (abnormal, loss, difficulty speaking or understanding others), Time (time is important – call 911 right away)</a:t>
            </a:r>
          </a:p>
          <a:p>
            <a:r>
              <a:rPr lang="en-US" dirty="0"/>
              <a:t>Have the person rest and note when the signs and symptoms began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252C7-41CE-41E0-AA45-B78FAE58C5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31303" r="-2076"/>
          <a:stretch/>
        </p:blipFill>
        <p:spPr>
          <a:xfrm>
            <a:off x="3094893" y="4683307"/>
            <a:ext cx="5739618" cy="201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67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7A58B-B3CB-40D0-AEE1-03A162CC4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Circulation Emergencies: Bleeding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C773B-DAF8-4490-B9AD-AE2169BB4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 pressure</a:t>
            </a:r>
          </a:p>
          <a:p>
            <a:r>
              <a:rPr lang="en-US" dirty="0"/>
              <a:t>Call 911 if the bleeding is difficult to stop or control</a:t>
            </a:r>
          </a:p>
          <a:p>
            <a:pPr lvl="1"/>
            <a:r>
              <a:rPr lang="en-US" dirty="0"/>
              <a:t>Maintain direct pressure when applying a dressing and bandage</a:t>
            </a:r>
          </a:p>
          <a:p>
            <a:pPr lvl="1"/>
            <a:r>
              <a:rPr lang="en-US" dirty="0"/>
              <a:t>If blood soaks through apply another bandage on top</a:t>
            </a:r>
          </a:p>
          <a:p>
            <a:r>
              <a:rPr lang="en-US" dirty="0"/>
              <a:t>Internal bleeding</a:t>
            </a:r>
          </a:p>
          <a:p>
            <a:pPr lvl="1"/>
            <a:r>
              <a:rPr lang="en-US" dirty="0"/>
              <a:t>Look for bruising/pain in injured area, tender, swollen, or hard soft tissues, blood in saliva or vomit, severe thirst, nausea, or vomiting, and/or anxiety</a:t>
            </a:r>
          </a:p>
          <a:p>
            <a:pPr lvl="1"/>
            <a:r>
              <a:rPr lang="en-US" dirty="0"/>
              <a:t>Call 911 and have victim rest</a:t>
            </a:r>
          </a:p>
        </p:txBody>
      </p:sp>
    </p:spTree>
    <p:extLst>
      <p:ext uri="{BB962C8B-B14F-4D97-AF65-F5344CB8AC3E}">
        <p14:creationId xmlns:p14="http://schemas.microsoft.com/office/powerpoint/2010/main" val="252113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FEA7-4FE9-4651-B089-7B2E5490E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Cardiopulmonary Resuscitation (CPR)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7A27A-A947-42C1-959F-08BB246AE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977840"/>
          </a:xfrm>
        </p:spPr>
        <p:txBody>
          <a:bodyPr/>
          <a:lstStyle/>
          <a:p>
            <a:r>
              <a:rPr lang="en-US" dirty="0"/>
              <a:t>Used when someone is unresponsive and not breathing</a:t>
            </a:r>
          </a:p>
          <a:p>
            <a:r>
              <a:rPr lang="en-US" dirty="0"/>
              <a:t>Call 911 and get an AED</a:t>
            </a:r>
          </a:p>
          <a:p>
            <a:r>
              <a:rPr lang="en-US" dirty="0"/>
              <a:t>If you are alone and the victim is a child or baby, do  5 cycles (2 minutes) of CPR  before taking victim with you to call 911 and get an AED</a:t>
            </a:r>
          </a:p>
          <a:p>
            <a:r>
              <a:rPr lang="en-US" dirty="0"/>
              <a:t>To perform CPR</a:t>
            </a:r>
          </a:p>
          <a:p>
            <a:pPr lvl="1"/>
            <a:r>
              <a:rPr lang="en-US" dirty="0"/>
              <a:t>Do 30 chest compressions – hands (fingers for baby) in centre of chest.  Push deep and steady – 110-120 compressions/minute</a:t>
            </a:r>
          </a:p>
          <a:p>
            <a:pPr lvl="1"/>
            <a:r>
              <a:rPr lang="en-US" dirty="0"/>
              <a:t>Give 2 breaths – open airway, use barrier device, give just enough air to make chest rise</a:t>
            </a:r>
          </a:p>
          <a:p>
            <a:pPr lvl="1"/>
            <a:r>
              <a:rPr lang="en-US" dirty="0"/>
              <a:t>If breaths go in, repeat 30 compressions and 2 breaths until another trained person takes over, you are too tired to continue, the scene becomes unsafe, there is an obvious sign of life</a:t>
            </a:r>
          </a:p>
          <a:p>
            <a:pPr lvl="1"/>
            <a:r>
              <a:rPr lang="en-US" dirty="0"/>
              <a:t>If breaths don’t go in, reposition head and try another breath and look in mouth for object after each set of chest compressions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642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50A8F-5E15-445C-A29C-9EF9F478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25776-D0B7-4F61-AE87-A7ECB4E4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Dramatically increases chance of survival</a:t>
            </a:r>
          </a:p>
          <a:p>
            <a:r>
              <a:rPr lang="en-US" dirty="0"/>
              <a:t>Remove victim from water before use</a:t>
            </a:r>
          </a:p>
          <a:p>
            <a:r>
              <a:rPr lang="en-US" dirty="0"/>
              <a:t>To use</a:t>
            </a:r>
          </a:p>
          <a:p>
            <a:pPr lvl="1"/>
            <a:r>
              <a:rPr lang="en-US" dirty="0"/>
              <a:t>Open and turn it on – listen to instructions</a:t>
            </a:r>
          </a:p>
          <a:p>
            <a:pPr lvl="1"/>
            <a:r>
              <a:rPr lang="en-US" dirty="0"/>
              <a:t>Apply pads and follow prompts</a:t>
            </a:r>
          </a:p>
          <a:p>
            <a:pPr lvl="1"/>
            <a:r>
              <a:rPr lang="en-US" dirty="0"/>
              <a:t>Continue CPR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0000" lvl="1" indent="0" algn="ctr">
              <a:buNone/>
            </a:pPr>
            <a:r>
              <a:rPr lang="en-US" dirty="0">
                <a:hlinkClick r:id="rId2"/>
              </a:rPr>
              <a:t>Bondi Rescue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33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E83FE-33FF-41AB-AF2C-75A9671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 Emergencies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69D6-28E6-4CD9-81DA-32BE4CFC0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57738"/>
            <a:ext cx="10353762" cy="5400261"/>
          </a:xfrm>
        </p:spPr>
        <p:txBody>
          <a:bodyPr>
            <a:normAutofit/>
          </a:bodyPr>
          <a:lstStyle/>
          <a:p>
            <a:r>
              <a:rPr lang="en-US" dirty="0"/>
              <a:t>Asthma - Call 911 if necessary</a:t>
            </a:r>
          </a:p>
          <a:p>
            <a:pPr lvl="1"/>
            <a:r>
              <a:rPr lang="en-US" dirty="0"/>
              <a:t>Move person away from any triggers</a:t>
            </a:r>
          </a:p>
          <a:p>
            <a:pPr lvl="1"/>
            <a:r>
              <a:rPr lang="en-US" dirty="0"/>
              <a:t>If available, help them take their medication (inhaler)</a:t>
            </a:r>
          </a:p>
          <a:p>
            <a:pPr lvl="2"/>
            <a:r>
              <a:rPr lang="en-US" dirty="0"/>
              <a:t>Shake inhaler and remove cap</a:t>
            </a:r>
          </a:p>
          <a:p>
            <a:pPr lvl="2"/>
            <a:r>
              <a:rPr lang="en-US" dirty="0"/>
              <a:t>Inhale inhaler taking full slow breath</a:t>
            </a:r>
          </a:p>
          <a:p>
            <a:pPr lvl="2"/>
            <a:r>
              <a:rPr lang="en-US" dirty="0"/>
              <a:t>Cold breath as long as comfortable</a:t>
            </a:r>
          </a:p>
          <a:p>
            <a:r>
              <a:rPr lang="en-US" dirty="0"/>
              <a:t>Anaphylaxis - Call 911</a:t>
            </a:r>
          </a:p>
          <a:p>
            <a:pPr lvl="1"/>
            <a:r>
              <a:rPr lang="en-US" dirty="0"/>
              <a:t>If available, help victim use their epinephrine auto-injector</a:t>
            </a:r>
          </a:p>
          <a:p>
            <a:pPr lvl="2"/>
            <a:r>
              <a:rPr lang="en-US" dirty="0"/>
              <a:t>Remove cap</a:t>
            </a:r>
          </a:p>
          <a:p>
            <a:pPr lvl="2"/>
            <a:r>
              <a:rPr lang="en-US" dirty="0"/>
              <a:t>Firmly push tip into thigh (should hear a click) and hold for 5-10 seconds</a:t>
            </a:r>
          </a:p>
          <a:p>
            <a:pPr lvl="2"/>
            <a:r>
              <a:rPr lang="en-US" dirty="0"/>
              <a:t>Rub injection site for 30 seconds</a:t>
            </a:r>
          </a:p>
          <a:p>
            <a:pPr lvl="2"/>
            <a:r>
              <a:rPr lang="en-US" dirty="0"/>
              <a:t>If condition does not improve within 5 minutes, repeat the dose</a:t>
            </a:r>
          </a:p>
          <a:p>
            <a:pPr lvl="2"/>
            <a:r>
              <a:rPr lang="en-US" dirty="0"/>
              <a:t>Have victim rest quietly until help arrives</a:t>
            </a:r>
          </a:p>
          <a:p>
            <a:endParaRPr lang="en-US" dirty="0"/>
          </a:p>
          <a:p>
            <a:pPr lvl="2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FFBB1D-7377-4EA1-A6BC-20E473DAA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8830" y="1580050"/>
            <a:ext cx="2543009" cy="2117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30FA85-FB10-448F-AE5A-BAE2E3032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830" y="4406412"/>
            <a:ext cx="2997031" cy="199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83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917A5-5218-44A6-A9DB-443CC533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E3F27-5D7E-4715-A06A-73AB6FE9C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641847"/>
          </a:xfrm>
        </p:spPr>
        <p:txBody>
          <a:bodyPr/>
          <a:lstStyle/>
          <a:p>
            <a:r>
              <a:rPr lang="en-US" dirty="0"/>
              <a:t>Call 911 and get an AED if the burn</a:t>
            </a:r>
          </a:p>
          <a:p>
            <a:pPr lvl="1"/>
            <a:r>
              <a:rPr lang="en-US" dirty="0"/>
              <a:t>Makes it difficult to breathe</a:t>
            </a:r>
          </a:p>
          <a:p>
            <a:pPr lvl="1"/>
            <a:r>
              <a:rPr lang="en-US" dirty="0"/>
              <a:t>Was caused by chemicals, explosions, or electricity</a:t>
            </a:r>
          </a:p>
          <a:p>
            <a:pPr lvl="1"/>
            <a:r>
              <a:rPr lang="en-US" dirty="0"/>
              <a:t>Is full thickness, or includes a large amount of broken skin or blisters</a:t>
            </a:r>
          </a:p>
          <a:p>
            <a:pPr lvl="1"/>
            <a:r>
              <a:rPr lang="en-US" dirty="0"/>
              <a:t>Covers the hands, face, neck, genitals, or a large area</a:t>
            </a:r>
          </a:p>
          <a:p>
            <a:r>
              <a:rPr lang="en-US" dirty="0"/>
              <a:t>Care</a:t>
            </a:r>
          </a:p>
          <a:p>
            <a:pPr lvl="1"/>
            <a:r>
              <a:rPr lang="en-US" dirty="0"/>
              <a:t>Cool the area for at least 10 minutes</a:t>
            </a:r>
          </a:p>
          <a:p>
            <a:pPr lvl="1"/>
            <a:r>
              <a:rPr lang="en-US" dirty="0"/>
              <a:t>Remove jewelry and clothing from burn site (unless it is stuck)</a:t>
            </a:r>
          </a:p>
          <a:p>
            <a:pPr lvl="1"/>
            <a:r>
              <a:rPr lang="en-US" dirty="0"/>
              <a:t>Cover burn with loose, dry, sterile dressing</a:t>
            </a:r>
          </a:p>
        </p:txBody>
      </p:sp>
    </p:spTree>
    <p:extLst>
      <p:ext uri="{BB962C8B-B14F-4D97-AF65-F5344CB8AC3E}">
        <p14:creationId xmlns:p14="http://schemas.microsoft.com/office/powerpoint/2010/main" val="3684337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F31B-B681-4294-A5B5-89F67D01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AF7C0-4508-4338-B6B6-6FFD56862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Chemical Burns</a:t>
            </a:r>
          </a:p>
          <a:p>
            <a:pPr lvl="1"/>
            <a:r>
              <a:rPr lang="en-US" dirty="0"/>
              <a:t>Put on protective equipment</a:t>
            </a:r>
          </a:p>
          <a:p>
            <a:pPr lvl="1"/>
            <a:r>
              <a:rPr lang="en-US" dirty="0"/>
              <a:t>Brush chemicals of skin and remove clothing with chemicals on them</a:t>
            </a:r>
          </a:p>
          <a:p>
            <a:pPr lvl="1"/>
            <a:r>
              <a:rPr lang="en-US" dirty="0"/>
              <a:t>Flush with cool water for at least 15 minutes</a:t>
            </a:r>
          </a:p>
          <a:p>
            <a:r>
              <a:rPr lang="en-US" dirty="0"/>
              <a:t>Electrical Burns</a:t>
            </a:r>
          </a:p>
          <a:p>
            <a:pPr lvl="1"/>
            <a:r>
              <a:rPr lang="en-US" dirty="0"/>
              <a:t>Make sure electrical current has been turned off</a:t>
            </a:r>
          </a:p>
          <a:p>
            <a:pPr lvl="1"/>
            <a:r>
              <a:rPr lang="en-US" dirty="0"/>
              <a:t>Keep victim still</a:t>
            </a:r>
          </a:p>
          <a:p>
            <a:pPr lvl="1"/>
            <a:r>
              <a:rPr lang="en-US" dirty="0"/>
              <a:t>Look for (and treat) two burns – entry and exit points</a:t>
            </a:r>
          </a:p>
          <a:p>
            <a:pPr lvl="1"/>
            <a:r>
              <a:rPr lang="en-US" dirty="0"/>
              <a:t>Closely monitor ABCs</a:t>
            </a:r>
          </a:p>
        </p:txBody>
      </p:sp>
    </p:spTree>
    <p:extLst>
      <p:ext uri="{BB962C8B-B14F-4D97-AF65-F5344CB8AC3E}">
        <p14:creationId xmlns:p14="http://schemas.microsoft.com/office/powerpoint/2010/main" val="32388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6412B-D491-4743-88CA-32A3CF2EE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Impaled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126D3-0558-48FD-8FF7-9784133CC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 911</a:t>
            </a:r>
          </a:p>
          <a:p>
            <a:r>
              <a:rPr lang="en-US" dirty="0"/>
              <a:t>Leave object in place</a:t>
            </a:r>
          </a:p>
          <a:p>
            <a:r>
              <a:rPr lang="en-US" dirty="0"/>
              <a:t>Stabilize object without putting pressure on it</a:t>
            </a:r>
          </a:p>
          <a:p>
            <a:r>
              <a:rPr lang="en-US" dirty="0"/>
              <a:t>Secure dressings in place</a:t>
            </a:r>
          </a:p>
        </p:txBody>
      </p:sp>
    </p:spTree>
    <p:extLst>
      <p:ext uri="{BB962C8B-B14F-4D97-AF65-F5344CB8AC3E}">
        <p14:creationId xmlns:p14="http://schemas.microsoft.com/office/powerpoint/2010/main" val="423168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FD7C-CA7A-45C7-BA69-72594A2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52400"/>
            <a:ext cx="10353762" cy="987287"/>
          </a:xfrm>
        </p:spPr>
        <p:txBody>
          <a:bodyPr/>
          <a:lstStyle/>
          <a:p>
            <a:r>
              <a:rPr lang="en-US" dirty="0"/>
              <a:t>Head, Neck, and Spinal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50F74-7CBE-4CCD-A853-C74621301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139687"/>
            <a:ext cx="10353762" cy="556591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Suspect a head, neck, or spinal injury if there is a fall from height, a diving injury</a:t>
            </a:r>
            <a:r>
              <a:rPr lang="en-US"/>
              <a:t>, a victim </a:t>
            </a:r>
            <a:r>
              <a:rPr lang="en-US" dirty="0"/>
              <a:t>found unresponsive for unknown reasons, strong blow to torso, head, or jaw, or if victim was electrocuted or struck by lightning</a:t>
            </a:r>
          </a:p>
          <a:p>
            <a:r>
              <a:rPr lang="en-US" dirty="0"/>
              <a:t>Look for</a:t>
            </a:r>
          </a:p>
          <a:p>
            <a:pPr lvl="1"/>
            <a:r>
              <a:rPr lang="en-US" dirty="0"/>
              <a:t>Severe pain/pressure in head, neck, or back</a:t>
            </a:r>
          </a:p>
          <a:p>
            <a:pPr lvl="1"/>
            <a:r>
              <a:rPr lang="en-US" dirty="0"/>
              <a:t>Blood or other fluids from ears or nose</a:t>
            </a:r>
          </a:p>
          <a:p>
            <a:pPr lvl="1"/>
            <a:r>
              <a:rPr lang="en-US" dirty="0"/>
              <a:t>Bruises (around eyes and behind ears)</a:t>
            </a:r>
          </a:p>
          <a:p>
            <a:pPr lvl="1"/>
            <a:r>
              <a:rPr lang="en-US" dirty="0"/>
              <a:t>Seizures</a:t>
            </a:r>
          </a:p>
          <a:p>
            <a:pPr lvl="1"/>
            <a:r>
              <a:rPr lang="en-US" dirty="0"/>
              <a:t>Nausea or vomiting</a:t>
            </a:r>
          </a:p>
          <a:p>
            <a:pPr lvl="1"/>
            <a:r>
              <a:rPr lang="en-US" dirty="0"/>
              <a:t>Unequal pupil size or impaired vision or breathing</a:t>
            </a:r>
          </a:p>
          <a:p>
            <a:pPr lvl="1"/>
            <a:r>
              <a:rPr lang="en-US" dirty="0"/>
              <a:t>Loss of bladder or bowel control</a:t>
            </a:r>
          </a:p>
          <a:p>
            <a:pPr lvl="1"/>
            <a:r>
              <a:rPr lang="en-US" dirty="0"/>
              <a:t>Partial or complete loss off movement of a body part</a:t>
            </a:r>
          </a:p>
          <a:p>
            <a:pPr lvl="1"/>
            <a:r>
              <a:rPr lang="en-US" dirty="0"/>
              <a:t>Changes in behavior, awareness, or responsiveness</a:t>
            </a:r>
          </a:p>
          <a:p>
            <a:pPr lvl="1"/>
            <a:r>
              <a:rPr lang="en-US" dirty="0"/>
              <a:t>Dizziness/loss of balance</a:t>
            </a:r>
          </a:p>
          <a:p>
            <a:pPr lvl="1"/>
            <a:r>
              <a:rPr lang="en-US" dirty="0"/>
              <a:t>Weakness, loss of sensation, or tingling</a:t>
            </a:r>
          </a:p>
          <a:p>
            <a:r>
              <a:rPr lang="en-US" dirty="0"/>
              <a:t>Call 911 and get an AED</a:t>
            </a:r>
          </a:p>
          <a:p>
            <a:r>
              <a:rPr lang="en-US" dirty="0"/>
              <a:t>Have victim stay as still as possible – if they are unresponsive, support head in position found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F387E0-2B09-4E7B-A803-B3584C0B1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025" y="3047414"/>
            <a:ext cx="5514023" cy="144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94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D816-A40A-4FEA-BDAA-5F09E5B7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Eye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0E147-F6B0-4CC7-B160-C2FDC8BD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 911 if an object is impaled in or near the eye, if the eye is out of the socket, or if a chemical is in the eye</a:t>
            </a:r>
          </a:p>
          <a:p>
            <a:r>
              <a:rPr lang="en-US" dirty="0"/>
              <a:t>If there is something in the eye, but not impaling it</a:t>
            </a:r>
          </a:p>
          <a:p>
            <a:pPr lvl="1"/>
            <a:r>
              <a:rPr lang="en-US" dirty="0"/>
              <a:t>Ask victim to blink</a:t>
            </a:r>
          </a:p>
          <a:p>
            <a:pPr lvl="1"/>
            <a:r>
              <a:rPr lang="en-US" dirty="0"/>
              <a:t>Gently flush eye with running water</a:t>
            </a:r>
          </a:p>
          <a:p>
            <a:pPr lvl="1"/>
            <a:r>
              <a:rPr lang="en-US" dirty="0"/>
              <a:t>If object hasn’t been removed get medical attention</a:t>
            </a:r>
          </a:p>
          <a:p>
            <a:r>
              <a:rPr lang="en-US" dirty="0"/>
              <a:t>If a chemical is in the eye gently flush eye for at least 15 minutes – make sure water is running away from unaffected eye</a:t>
            </a:r>
          </a:p>
          <a:p>
            <a:pPr marL="369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15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188DE-F66A-45DE-8629-350F5D01C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Bone, Muscle, and Joint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D896-7694-47B4-B351-863D0D3F4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Call 911 if </a:t>
            </a:r>
          </a:p>
          <a:p>
            <a:pPr lvl="1"/>
            <a:r>
              <a:rPr lang="en-US" dirty="0"/>
              <a:t>Injury is to pelvis or thigh bone</a:t>
            </a:r>
          </a:p>
          <a:p>
            <a:pPr lvl="1"/>
            <a:r>
              <a:rPr lang="en-US" dirty="0"/>
              <a:t>Area below injury is numb, cold, pale, or blue</a:t>
            </a:r>
          </a:p>
          <a:p>
            <a:pPr lvl="1"/>
            <a:r>
              <a:rPr lang="en-US" dirty="0"/>
              <a:t>Bone is protruding through skin</a:t>
            </a:r>
          </a:p>
          <a:p>
            <a:pPr lvl="1"/>
            <a:r>
              <a:rPr lang="en-US" dirty="0"/>
              <a:t>Cannot safely move victim</a:t>
            </a:r>
          </a:p>
          <a:p>
            <a:r>
              <a:rPr lang="en-US" dirty="0"/>
              <a:t>Care: RICE</a:t>
            </a:r>
          </a:p>
          <a:p>
            <a:pPr lvl="1"/>
            <a:r>
              <a:rPr lang="en-US" dirty="0"/>
              <a:t>Rest</a:t>
            </a:r>
          </a:p>
          <a:p>
            <a:pPr lvl="1"/>
            <a:r>
              <a:rPr lang="en-US" dirty="0"/>
              <a:t>Immobilize</a:t>
            </a:r>
          </a:p>
          <a:p>
            <a:pPr lvl="1"/>
            <a:r>
              <a:rPr lang="en-US" dirty="0"/>
              <a:t>Cool</a:t>
            </a:r>
          </a:p>
          <a:p>
            <a:pPr lvl="1"/>
            <a:r>
              <a:rPr lang="en-US" dirty="0"/>
              <a:t>Elevate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11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AC3E8-F5F8-4EC0-8C7B-FA20342C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Sudden Medical Emergencies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97119-45FB-4A5E-AECA-866AB9909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Diabetic</a:t>
            </a:r>
          </a:p>
          <a:p>
            <a:pPr lvl="1"/>
            <a:r>
              <a:rPr lang="en-US" dirty="0"/>
              <a:t>If the victim can safely swallow, have them eat sugar</a:t>
            </a:r>
          </a:p>
          <a:p>
            <a:pPr lvl="1"/>
            <a:r>
              <a:rPr lang="en-US" dirty="0"/>
              <a:t>Call 911 if victim is not fully awake, victim has a seizure, or condition doesn’t improve within 10 minutes of having sugar</a:t>
            </a:r>
          </a:p>
          <a:p>
            <a:r>
              <a:rPr lang="en-US" dirty="0"/>
              <a:t>Seizures</a:t>
            </a:r>
          </a:p>
          <a:p>
            <a:pPr lvl="1"/>
            <a:r>
              <a:rPr lang="en-US" dirty="0"/>
              <a:t>Call 911 if you do not know victim’s medical history, the seizure lasts more than a few minutes, the victim has several seizures in a row, or if the victim is unresponsive for an prolonged period</a:t>
            </a:r>
          </a:p>
          <a:p>
            <a:pPr lvl="1"/>
            <a:r>
              <a:rPr lang="en-US" dirty="0"/>
              <a:t>Protect victim from injury</a:t>
            </a:r>
          </a:p>
          <a:p>
            <a:pPr lvl="1"/>
            <a:r>
              <a:rPr lang="en-US" dirty="0"/>
              <a:t>Do not hold them down</a:t>
            </a:r>
          </a:p>
          <a:p>
            <a:pPr lvl="1"/>
            <a:r>
              <a:rPr lang="en-US" dirty="0"/>
              <a:t>Roll victim into recovery position – may be drowsy/disoriented for up to 20 minutes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FDF8D3-1A86-43F1-A5AE-711A9E02B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066" y="128001"/>
            <a:ext cx="22479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42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82D9A-F4DD-49CF-ACE5-D90137EF8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Situations You Have Questions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3A7C6-11BF-4DC5-BB66-939CE7E221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Nosebleeds</a:t>
            </a:r>
          </a:p>
          <a:p>
            <a:r>
              <a:rPr lang="en-US" dirty="0"/>
              <a:t>Knocked out teeth</a:t>
            </a:r>
          </a:p>
          <a:p>
            <a:r>
              <a:rPr lang="en-US" dirty="0"/>
              <a:t>Concussion</a:t>
            </a:r>
          </a:p>
          <a:p>
            <a:r>
              <a:rPr lang="en-US" dirty="0"/>
              <a:t>Mental health crisis</a:t>
            </a:r>
          </a:p>
          <a:p>
            <a:r>
              <a:rPr lang="en-US" dirty="0"/>
              <a:t>Heat-related illnesses</a:t>
            </a:r>
          </a:p>
          <a:p>
            <a:r>
              <a:rPr lang="en-US" dirty="0"/>
              <a:t>Cold-related illnesses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1745F5-3B43-4040-8FB2-381FAF5F28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Poisons</a:t>
            </a:r>
          </a:p>
          <a:p>
            <a:r>
              <a:rPr lang="en-US" dirty="0"/>
              <a:t>Carbon monoxide poisoning</a:t>
            </a:r>
          </a:p>
          <a:p>
            <a:r>
              <a:rPr lang="en-US" dirty="0"/>
              <a:t>Insect stings</a:t>
            </a:r>
          </a:p>
          <a:p>
            <a:r>
              <a:rPr lang="en-US" dirty="0"/>
              <a:t>Animal bites</a:t>
            </a:r>
          </a:p>
          <a:p>
            <a:r>
              <a:rPr lang="en-US" dirty="0"/>
              <a:t>Tick bites</a:t>
            </a:r>
          </a:p>
          <a:p>
            <a:r>
              <a:rPr lang="en-US" dirty="0"/>
              <a:t>Fevers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30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407</TotalTime>
  <Words>1498</Words>
  <Application>Microsoft Office PowerPoint</Application>
  <PresentationFormat>Widescreen</PresentationFormat>
  <Paragraphs>184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Calisto MT</vt:lpstr>
      <vt:lpstr>Trebuchet MS</vt:lpstr>
      <vt:lpstr>Wingdings 2</vt:lpstr>
      <vt:lpstr>Slate</vt:lpstr>
      <vt:lpstr>Introduction to Basic First Aid</vt:lpstr>
      <vt:lpstr>Legal Issues Around First Aid</vt:lpstr>
      <vt:lpstr>Lowering Risk of Infection</vt:lpstr>
      <vt:lpstr>Check, Call, Care</vt:lpstr>
      <vt:lpstr>Shock</vt:lpstr>
      <vt:lpstr>Choking</vt:lpstr>
      <vt:lpstr>Circulation Emergencies: Stroke</vt:lpstr>
      <vt:lpstr>Circulation Emergencies: Bleeding</vt:lpstr>
      <vt:lpstr>Cardiopulmonary Resuscitation (CPR)</vt:lpstr>
      <vt:lpstr>AED</vt:lpstr>
      <vt:lpstr>Breathing Emergencies</vt:lpstr>
      <vt:lpstr>Burns</vt:lpstr>
      <vt:lpstr>Burns Continued</vt:lpstr>
      <vt:lpstr>Impaled Objects</vt:lpstr>
      <vt:lpstr>Head, Neck, and Spinal Injuries</vt:lpstr>
      <vt:lpstr>Eye Injuries</vt:lpstr>
      <vt:lpstr>Bone, Muscle, and Joint Injuries</vt:lpstr>
      <vt:lpstr>Sudden Medical Emergencies</vt:lpstr>
      <vt:lpstr>Any Other Situations You Have Questions About?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First Aid</dc:title>
  <dc:creator>Karli Gibson</dc:creator>
  <cp:lastModifiedBy>Karli Gibson</cp:lastModifiedBy>
  <cp:revision>26</cp:revision>
  <dcterms:created xsi:type="dcterms:W3CDTF">2018-09-18T17:05:14Z</dcterms:created>
  <dcterms:modified xsi:type="dcterms:W3CDTF">2018-09-22T18:18:42Z</dcterms:modified>
</cp:coreProperties>
</file>